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37" r:id="rId2"/>
    <p:sldId id="438" r:id="rId3"/>
    <p:sldId id="439" r:id="rId4"/>
  </p:sldIdLst>
  <p:sldSz cx="10287000" cy="6858000" type="35mm"/>
  <p:notesSz cx="6797675" cy="99266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0066"/>
    <a:srgbClr val="FF3399"/>
    <a:srgbClr val="996633"/>
    <a:srgbClr val="FFFF99"/>
    <a:srgbClr val="0000FF"/>
    <a:srgbClr val="66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309" autoAdjust="0"/>
    <p:restoredTop sz="89043" autoAdjust="0"/>
  </p:normalViewPr>
  <p:slideViewPr>
    <p:cSldViewPr snapToGrid="0">
      <p:cViewPr varScale="1">
        <p:scale>
          <a:sx n="102" d="100"/>
          <a:sy n="102" d="100"/>
        </p:scale>
        <p:origin x="276" y="96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288" y="-11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B7B3EA3-CAB4-4A27-B001-33AA5AC98D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0" tIns="46005" rIns="92010" bIns="46005" numCol="1" anchor="t" anchorCtr="0" compatLnSpc="1">
            <a:prstTxWarp prst="textNoShape">
              <a:avLst/>
            </a:prstTxWarp>
          </a:bodyPr>
          <a:lstStyle>
            <a:lvl1pPr defTabSz="920313" eaLnBrk="1" hangingPunct="1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B006140-EAF1-4459-B368-6B35C836F5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0" tIns="46005" rIns="92010" bIns="46005" numCol="1" anchor="t" anchorCtr="0" compatLnSpc="1">
            <a:prstTxWarp prst="textNoShape">
              <a:avLst/>
            </a:prstTxWarp>
          </a:bodyPr>
          <a:lstStyle>
            <a:lvl1pPr algn="r" defTabSz="920313" eaLnBrk="1" hangingPunct="1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C53B32D-DD86-4A64-8A81-B432639B5F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6425" y="742950"/>
            <a:ext cx="558482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51995A4F-2605-4F43-B0E6-1AAD68A23F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4875"/>
            <a:ext cx="4991100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0" tIns="46005" rIns="92010" bIns="460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F22C24F2-09A1-4AE8-9D5B-C26F0F6A63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0" tIns="46005" rIns="92010" bIns="46005" numCol="1" anchor="b" anchorCtr="0" compatLnSpc="1">
            <a:prstTxWarp prst="textNoShape">
              <a:avLst/>
            </a:prstTxWarp>
          </a:bodyPr>
          <a:lstStyle>
            <a:lvl1pPr defTabSz="920313" eaLnBrk="1" hangingPunct="1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399A4ECF-29B9-4B72-8C72-AD6E810795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0" tIns="46005" rIns="92010" bIns="46005" numCol="1" anchor="b" anchorCtr="0" compatLnSpc="1">
            <a:prstTxWarp prst="textNoShape">
              <a:avLst/>
            </a:prstTxWarp>
          </a:bodyPr>
          <a:lstStyle>
            <a:lvl1pPr algn="r" defTabSz="920313" eaLnBrk="1" hangingPunct="1">
              <a:defRPr sz="13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D8154E6F-66E3-4D3A-9DAF-DA5F2C29A96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CE5961BC-7BA5-4C29-A3CA-5CDF0742AA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6A780E1-D5B0-4F56-995A-8FF7B5BDD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ja-JP" altLang="en-US">
                <a:latin typeface="Times" panose="02020603050405020304" pitchFamily="18" charset="0"/>
                <a:ea typeface="Osaka"/>
              </a:rPr>
              <a:t>研究責任医師氏名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所属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金額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該当の有無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該当する場合：企業名等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企業等の職員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－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企業等の顧問職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100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株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100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万円以上の利益／全株式の</a:t>
            </a:r>
            <a:r>
              <a:rPr lang="en-US" altLang="ja-JP">
                <a:latin typeface="Times" panose="02020603050405020304" pitchFamily="18" charset="0"/>
                <a:ea typeface="Osaka"/>
              </a:rPr>
              <a:t>5%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講演料など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50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原稿料など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50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寄付金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200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委受託研究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200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専門的助言・証言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100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その他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endParaRPr lang="ja-JP" altLang="en-US">
              <a:latin typeface="Times" panose="02020603050405020304" pitchFamily="18" charset="0"/>
              <a:ea typeface="Osaka"/>
            </a:endParaRPr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A48C9CB1-D4B7-40F1-986F-79D085DE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7713" indent="-287338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50938" indent="-230188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9725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71688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288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860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432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9004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>
              <a:spcBef>
                <a:spcPct val="0"/>
              </a:spcBef>
            </a:pPr>
            <a:fld id="{D7B57877-4EF0-415F-959C-807A62304F46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>
            <a:extLst>
              <a:ext uri="{FF2B5EF4-FFF2-40B4-BE49-F238E27FC236}">
                <a16:creationId xmlns:a16="http://schemas.microsoft.com/office/drawing/2014/main" id="{87E7610F-9F09-4E96-89C9-D2F9BE7B28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 2">
            <a:extLst>
              <a:ext uri="{FF2B5EF4-FFF2-40B4-BE49-F238E27FC236}">
                <a16:creationId xmlns:a16="http://schemas.microsoft.com/office/drawing/2014/main" id="{E30D79A4-D6FF-45D9-AE12-7CFB76917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ja-JP" altLang="en-US">
                <a:latin typeface="Times" panose="02020603050405020304" pitchFamily="18" charset="0"/>
                <a:ea typeface="Osaka"/>
              </a:rPr>
              <a:t>研究責任医師氏名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所属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金額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該当の有無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該当する場合：企業名等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企業等の職員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－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企業等の顧問職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100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株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100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万円以上の利益／全株式の</a:t>
            </a:r>
            <a:r>
              <a:rPr lang="en-US" altLang="ja-JP">
                <a:latin typeface="Times" panose="02020603050405020304" pitchFamily="18" charset="0"/>
                <a:ea typeface="Osaka"/>
              </a:rPr>
              <a:t>5%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講演料など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50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原稿料など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50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寄付金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200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委受託研究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200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専門的助言・証言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100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その他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endParaRPr lang="ja-JP" altLang="en-US">
              <a:latin typeface="Times" panose="02020603050405020304" pitchFamily="18" charset="0"/>
              <a:ea typeface="Osaka"/>
            </a:endParaRPr>
          </a:p>
        </p:txBody>
      </p:sp>
      <p:sp>
        <p:nvSpPr>
          <p:cNvPr id="6148" name="スライド番号プレースホルダ 3">
            <a:extLst>
              <a:ext uri="{FF2B5EF4-FFF2-40B4-BE49-F238E27FC236}">
                <a16:creationId xmlns:a16="http://schemas.microsoft.com/office/drawing/2014/main" id="{2C4D834F-30D8-4D86-8D5C-5EE9D8AC0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7713" indent="-287338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50938" indent="-230188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9725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71688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288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860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432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9004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>
              <a:spcBef>
                <a:spcPct val="0"/>
              </a:spcBef>
            </a:pPr>
            <a:fld id="{A533BF13-7201-46B4-8B95-287BCAC5629C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>
            <a:extLst>
              <a:ext uri="{FF2B5EF4-FFF2-40B4-BE49-F238E27FC236}">
                <a16:creationId xmlns:a16="http://schemas.microsoft.com/office/drawing/2014/main" id="{87E7610F-9F09-4E96-89C9-D2F9BE7B28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 2">
            <a:extLst>
              <a:ext uri="{FF2B5EF4-FFF2-40B4-BE49-F238E27FC236}">
                <a16:creationId xmlns:a16="http://schemas.microsoft.com/office/drawing/2014/main" id="{E30D79A4-D6FF-45D9-AE12-7CFB76917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ja-JP" altLang="en-US">
                <a:latin typeface="Times" panose="02020603050405020304" pitchFamily="18" charset="0"/>
                <a:ea typeface="Osaka"/>
              </a:rPr>
              <a:t>研究責任医師氏名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所属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金額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該当の有無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該当する場合：企業名等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企業等の職員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－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企業等の顧問職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100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株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100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万円以上の利益／全株式の</a:t>
            </a:r>
            <a:r>
              <a:rPr lang="en-US" altLang="ja-JP">
                <a:latin typeface="Times" panose="02020603050405020304" pitchFamily="18" charset="0"/>
                <a:ea typeface="Osaka"/>
              </a:rPr>
              <a:t>5%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講演料など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50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原稿料など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50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寄付金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200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委受託研究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200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専門的助言・証言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100</a:t>
            </a:r>
            <a:r>
              <a:rPr lang="ja-JP" altLang="en-US">
                <a:latin typeface="Times" panose="02020603050405020304" pitchFamily="18" charset="0"/>
                <a:ea typeface="Osaka"/>
              </a:rPr>
              <a:t>万円以上</a:t>
            </a: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その他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r>
              <a:rPr lang="ja-JP" altLang="en-US">
                <a:latin typeface="Times" panose="02020603050405020304" pitchFamily="18" charset="0"/>
                <a:ea typeface="Osaka"/>
              </a:rPr>
              <a:t>有 ・ 無</a:t>
            </a:r>
          </a:p>
          <a:p>
            <a:r>
              <a:rPr lang="en-US" altLang="ja-JP">
                <a:latin typeface="Times" panose="02020603050405020304" pitchFamily="18" charset="0"/>
                <a:ea typeface="Osaka"/>
              </a:rPr>
              <a:t> </a:t>
            </a:r>
            <a:endParaRPr lang="ja-JP" altLang="en-US">
              <a:latin typeface="Times" panose="02020603050405020304" pitchFamily="18" charset="0"/>
              <a:ea typeface="Osaka"/>
            </a:endParaRPr>
          </a:p>
          <a:p>
            <a:endParaRPr lang="ja-JP" altLang="en-US">
              <a:latin typeface="Times" panose="02020603050405020304" pitchFamily="18" charset="0"/>
              <a:ea typeface="Osaka"/>
            </a:endParaRPr>
          </a:p>
        </p:txBody>
      </p:sp>
      <p:sp>
        <p:nvSpPr>
          <p:cNvPr id="6148" name="スライド番号プレースホルダ 3">
            <a:extLst>
              <a:ext uri="{FF2B5EF4-FFF2-40B4-BE49-F238E27FC236}">
                <a16:creationId xmlns:a16="http://schemas.microsoft.com/office/drawing/2014/main" id="{2C4D834F-30D8-4D86-8D5C-5EE9D8AC0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7713" indent="-287338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50938" indent="-230188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9725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71688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288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860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432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900488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>
              <a:spcBef>
                <a:spcPct val="0"/>
              </a:spcBef>
            </a:pPr>
            <a:fld id="{A533BF13-7201-46B4-8B95-287BCAC5629C}" type="slidenum">
              <a:rPr lang="en-US" altLang="ja-JP" sz="1300" smtClean="0"/>
              <a:pPr>
                <a:spcBef>
                  <a:spcPct val="0"/>
                </a:spcBef>
              </a:pPr>
              <a:t>3</a:t>
            </a:fld>
            <a:endParaRPr lang="en-US" altLang="ja-JP" sz="1300"/>
          </a:p>
        </p:txBody>
      </p:sp>
    </p:spTree>
    <p:extLst>
      <p:ext uri="{BB962C8B-B14F-4D97-AF65-F5344CB8AC3E}">
        <p14:creationId xmlns:p14="http://schemas.microsoft.com/office/powerpoint/2010/main" val="194352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A0191E-BF82-41E9-AB5A-1BAF3713539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018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926C57B-EAC7-4D15-B113-43587C5B4A2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159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7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508FF37-4C70-44A5-8BBE-625E3EE550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432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B41651-3873-4A1C-9C21-02FD8BD4C8D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140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8569F84-5682-4D6B-842B-8D69CAEC042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112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6B73D9-7E42-4D44-AD78-B922BD3A33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760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FBA2F58-CB60-48C7-BEDF-0DF9BC5A1BD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33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93141C-FD71-4817-B81E-0E41F09B361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46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35AD883-087D-4921-BCD8-EBE2ACE5EE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248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CA24D0-6E8B-4414-92A7-34A998EEC6A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202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E30AE1-F5B5-4BA4-B56F-2EBAD40064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303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57D810A-F27A-4D20-8B1D-C622785F2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34E024-6A21-456F-9B74-2066CCDF8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BB7A821-20E0-4A6D-B790-63C406B6DB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bg1"/>
          </a:solidFill>
          <a:latin typeface="+mn-lt"/>
          <a:ea typeface="+mn-ea"/>
          <a:cs typeface="平成角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bg1"/>
          </a:solidFill>
          <a:latin typeface="+mn-lt"/>
          <a:ea typeface="+mn-ea"/>
          <a:cs typeface="平成角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bg1"/>
          </a:solidFill>
          <a:latin typeface="+mn-lt"/>
          <a:ea typeface="+mn-ea"/>
          <a:cs typeface="平成角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bg1"/>
          </a:solidFill>
          <a:latin typeface="+mn-lt"/>
          <a:ea typeface="+mn-ea"/>
          <a:cs typeface="平成角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bg1"/>
          </a:solidFill>
          <a:latin typeface="+mn-lt"/>
          <a:ea typeface="+mn-ea"/>
          <a:cs typeface="平成角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8234A493-B28F-41D7-ADE7-8706C7C47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66838" y="166688"/>
            <a:ext cx="7553325" cy="460375"/>
          </a:xfrm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Declaration of conflict of interest (COI)</a:t>
            </a:r>
            <a:r>
              <a:rPr lang="ja-JP" altLang="en-US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　</a:t>
            </a:r>
            <a:r>
              <a:rPr lang="en-US" altLang="ja-JP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Page</a:t>
            </a:r>
            <a:r>
              <a:rPr lang="ja-JP" altLang="en-US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1</a:t>
            </a:r>
            <a:r>
              <a:rPr lang="ja-JP" altLang="en-US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/</a:t>
            </a:r>
            <a:r>
              <a:rPr lang="ja-JP" altLang="en-US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3</a:t>
            </a:r>
            <a:endParaRPr lang="ja-JP" altLang="en-US" sz="2400" b="1" dirty="0">
              <a:solidFill>
                <a:srgbClr val="595959"/>
              </a:solidFill>
              <a:ea typeface="ＭＳ ゴシック" panose="020B0609070205080204" pitchFamily="49" charset="-128"/>
            </a:endParaRPr>
          </a:p>
        </p:txBody>
      </p:sp>
      <p:graphicFrame>
        <p:nvGraphicFramePr>
          <p:cNvPr id="16586" name="Group 202">
            <a:extLst>
              <a:ext uri="{FF2B5EF4-FFF2-40B4-BE49-F238E27FC236}">
                <a16:creationId xmlns:a16="http://schemas.microsoft.com/office/drawing/2014/main" id="{0FB18422-7801-4D61-9EB4-222B3F9A03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9225" y="627063"/>
          <a:ext cx="9977438" cy="5405436"/>
        </p:xfrm>
        <a:graphic>
          <a:graphicData uri="http://schemas.openxmlformats.org/drawingml/2006/table">
            <a:tbl>
              <a:tblPr/>
              <a:tblGrid>
                <a:gridCol w="1099066">
                  <a:extLst>
                    <a:ext uri="{9D8B030D-6E8A-4147-A177-3AD203B41FA5}">
                      <a16:colId xmlns:a16="http://schemas.microsoft.com/office/drawing/2014/main" val="3262716011"/>
                    </a:ext>
                  </a:extLst>
                </a:gridCol>
                <a:gridCol w="1222160">
                  <a:extLst>
                    <a:ext uri="{9D8B030D-6E8A-4147-A177-3AD203B41FA5}">
                      <a16:colId xmlns:a16="http://schemas.microsoft.com/office/drawing/2014/main" val="317300824"/>
                    </a:ext>
                  </a:extLst>
                </a:gridCol>
                <a:gridCol w="1404484">
                  <a:extLst>
                    <a:ext uri="{9D8B030D-6E8A-4147-A177-3AD203B41FA5}">
                      <a16:colId xmlns:a16="http://schemas.microsoft.com/office/drawing/2014/main" val="2984098788"/>
                    </a:ext>
                  </a:extLst>
                </a:gridCol>
                <a:gridCol w="1620144">
                  <a:extLst>
                    <a:ext uri="{9D8B030D-6E8A-4147-A177-3AD203B41FA5}">
                      <a16:colId xmlns:a16="http://schemas.microsoft.com/office/drawing/2014/main" val="1008770445"/>
                    </a:ext>
                  </a:extLst>
                </a:gridCol>
                <a:gridCol w="1362841">
                  <a:extLst>
                    <a:ext uri="{9D8B030D-6E8A-4147-A177-3AD203B41FA5}">
                      <a16:colId xmlns:a16="http://schemas.microsoft.com/office/drawing/2014/main" val="3315855679"/>
                    </a:ext>
                  </a:extLst>
                </a:gridCol>
                <a:gridCol w="1130328">
                  <a:extLst>
                    <a:ext uri="{9D8B030D-6E8A-4147-A177-3AD203B41FA5}">
                      <a16:colId xmlns:a16="http://schemas.microsoft.com/office/drawing/2014/main" val="1620852031"/>
                    </a:ext>
                  </a:extLst>
                </a:gridCol>
                <a:gridCol w="2138415">
                  <a:extLst>
                    <a:ext uri="{9D8B030D-6E8A-4147-A177-3AD203B41FA5}">
                      <a16:colId xmlns:a16="http://schemas.microsoft.com/office/drawing/2014/main" val="1632293215"/>
                    </a:ext>
                  </a:extLst>
                </a:gridCol>
              </a:tblGrid>
              <a:tr h="39530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Author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594509"/>
                  </a:ext>
                </a:extLst>
              </a:tr>
              <a:tr h="34954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Article 5 of the detailed regulations concerning the COI</a:t>
                      </a:r>
                      <a:endParaRPr kumimoji="1" lang="ja-JP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平成角ゴシック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Condition</a:t>
                      </a: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平成角ゴシック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Annual amount</a:t>
                      </a: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平成角ゴシック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</a:t>
                      </a: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平成角ゴシック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Reporting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matters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※If yes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平成角ゴシック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387386"/>
                  </a:ext>
                </a:extLst>
              </a:tr>
              <a:tr h="6397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1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Executive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Consultation Remuneration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Remuneration from one company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Over 1 million yen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Name of company, etc.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Amount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　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19051"/>
                  </a:ext>
                </a:extLst>
              </a:tr>
              <a:tr h="634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2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Stock Ownership/Profit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Profit from the shares of one company, etc.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Holding 5% or more of outstanding shares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Over 1 million yen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Name of company, etc.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Amount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　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845912"/>
                  </a:ext>
                </a:extLst>
              </a:tr>
              <a:tr h="5111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3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Patent Fees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One patent royalty from companies, etc. (Total amount)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Over 1 million yen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Name of company, etc.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Amount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　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893436"/>
                  </a:ext>
                </a:extLst>
              </a:tr>
              <a:tr h="7017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4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Daily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Allowance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Attendance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Fee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Remuneration for lecture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Total amount paid by one company, etc.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Over 1 million yen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Name of company, etc.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Amount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　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680420"/>
                  </a:ext>
                </a:extLst>
              </a:tr>
              <a:tr h="5111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5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Manuscript Writing</a:t>
                      </a:r>
                      <a:r>
                        <a:rPr kumimoji="1" lang="zh-TW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zh-TW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Fees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Total amount paid by one company, etc.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Over 1 million yen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Name of company, etc.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Amount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　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863531"/>
                  </a:ext>
                </a:extLst>
              </a:tr>
              <a:tr h="5111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6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Research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Funds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Total amount for one clinical research from companies, etc.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Over 2 million yen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Name of company, etc.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Amount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　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8983"/>
                  </a:ext>
                </a:extLst>
              </a:tr>
              <a:tr h="5111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7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Scholarship Fund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Total amount for one research leader from companies, etc.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Over 2 million yen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Name of company, etc.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Amount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　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196165"/>
                  </a:ext>
                </a:extLst>
              </a:tr>
              <a:tr h="6397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8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Other Remuneration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Travel expense and gifts directly unrelated to research from one company, etc.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Over 300,000 yen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Name of company, etc.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Amount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　：　</a:t>
                      </a:r>
                    </a:p>
                  </a:txBody>
                  <a:tcPr marL="91444" marR="91444" marT="45737" marB="45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44098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>
            <a:extLst>
              <a:ext uri="{FF2B5EF4-FFF2-40B4-BE49-F238E27FC236}">
                <a16:creationId xmlns:a16="http://schemas.microsoft.com/office/drawing/2014/main" id="{3128C4B0-A2A1-46A0-AC8C-B70EEF1F7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9538" y="19050"/>
            <a:ext cx="7413625" cy="460375"/>
          </a:xfrm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Declaration of conflict of interest (COI)  Page 2 / 3</a:t>
            </a:r>
            <a:endParaRPr lang="ja-JP" altLang="en-US" sz="2400" b="1" dirty="0">
              <a:solidFill>
                <a:srgbClr val="595959"/>
              </a:solidFill>
              <a:ea typeface="ＭＳ ゴシック" panose="020B0609070205080204" pitchFamily="49" charset="-128"/>
            </a:endParaRPr>
          </a:p>
        </p:txBody>
      </p:sp>
      <p:graphicFrame>
        <p:nvGraphicFramePr>
          <p:cNvPr id="16586" name="Group 202">
            <a:extLst>
              <a:ext uri="{FF2B5EF4-FFF2-40B4-BE49-F238E27FC236}">
                <a16:creationId xmlns:a16="http://schemas.microsoft.com/office/drawing/2014/main" id="{338C8018-900D-438A-950F-5ED4F4514A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0338" y="450850"/>
          <a:ext cx="9966325" cy="6327779"/>
        </p:xfrm>
        <a:graphic>
          <a:graphicData uri="http://schemas.openxmlformats.org/drawingml/2006/table">
            <a:tbl>
              <a:tblPr/>
              <a:tblGrid>
                <a:gridCol w="1017831">
                  <a:extLst>
                    <a:ext uri="{9D8B030D-6E8A-4147-A177-3AD203B41FA5}">
                      <a16:colId xmlns:a16="http://schemas.microsoft.com/office/drawing/2014/main" val="3079744298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3750955615"/>
                    </a:ext>
                  </a:extLst>
                </a:gridCol>
                <a:gridCol w="1855177">
                  <a:extLst>
                    <a:ext uri="{9D8B030D-6E8A-4147-A177-3AD203B41FA5}">
                      <a16:colId xmlns:a16="http://schemas.microsoft.com/office/drawing/2014/main" val="1956483163"/>
                    </a:ext>
                  </a:extLst>
                </a:gridCol>
                <a:gridCol w="1776046">
                  <a:extLst>
                    <a:ext uri="{9D8B030D-6E8A-4147-A177-3AD203B41FA5}">
                      <a16:colId xmlns:a16="http://schemas.microsoft.com/office/drawing/2014/main" val="2428516267"/>
                    </a:ext>
                  </a:extLst>
                </a:gridCol>
                <a:gridCol w="1784839">
                  <a:extLst>
                    <a:ext uri="{9D8B030D-6E8A-4147-A177-3AD203B41FA5}">
                      <a16:colId xmlns:a16="http://schemas.microsoft.com/office/drawing/2014/main" val="681534037"/>
                    </a:ext>
                  </a:extLst>
                </a:gridCol>
                <a:gridCol w="1817932">
                  <a:extLst>
                    <a:ext uri="{9D8B030D-6E8A-4147-A177-3AD203B41FA5}">
                      <a16:colId xmlns:a16="http://schemas.microsoft.com/office/drawing/2014/main" val="1953004030"/>
                    </a:ext>
                  </a:extLst>
                </a:gridCol>
              </a:tblGrid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Cooperative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 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researchers </a:t>
                      </a:r>
                      <a:endParaRPr kumimoji="1" lang="ja-JP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096794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1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233133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2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412720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3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882516"/>
                  </a:ext>
                </a:extLst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4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2424067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5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58545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6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390811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7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097702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8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728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>
            <a:extLst>
              <a:ext uri="{FF2B5EF4-FFF2-40B4-BE49-F238E27FC236}">
                <a16:creationId xmlns:a16="http://schemas.microsoft.com/office/drawing/2014/main" id="{3128C4B0-A2A1-46A0-AC8C-B70EEF1F7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9538" y="19050"/>
            <a:ext cx="7413625" cy="460375"/>
          </a:xfrm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rgbClr val="595959"/>
                </a:solidFill>
                <a:ea typeface="ＭＳ ゴシック" panose="020B0609070205080204" pitchFamily="49" charset="-128"/>
              </a:rPr>
              <a:t>Declaration of conflict of interest (COI)  Page 3 / 3</a:t>
            </a:r>
            <a:endParaRPr lang="ja-JP" altLang="en-US" sz="2400" b="1" dirty="0">
              <a:solidFill>
                <a:srgbClr val="595959"/>
              </a:solidFill>
              <a:ea typeface="ＭＳ ゴシック" panose="020B0609070205080204" pitchFamily="49" charset="-128"/>
            </a:endParaRPr>
          </a:p>
        </p:txBody>
      </p:sp>
      <p:graphicFrame>
        <p:nvGraphicFramePr>
          <p:cNvPr id="16586" name="Group 202">
            <a:extLst>
              <a:ext uri="{FF2B5EF4-FFF2-40B4-BE49-F238E27FC236}">
                <a16:creationId xmlns:a16="http://schemas.microsoft.com/office/drawing/2014/main" id="{338C8018-900D-438A-950F-5ED4F4514A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0338" y="450850"/>
          <a:ext cx="9966325" cy="6327779"/>
        </p:xfrm>
        <a:graphic>
          <a:graphicData uri="http://schemas.openxmlformats.org/drawingml/2006/table">
            <a:tbl>
              <a:tblPr/>
              <a:tblGrid>
                <a:gridCol w="1017831">
                  <a:extLst>
                    <a:ext uri="{9D8B030D-6E8A-4147-A177-3AD203B41FA5}">
                      <a16:colId xmlns:a16="http://schemas.microsoft.com/office/drawing/2014/main" val="3079744298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3750955615"/>
                    </a:ext>
                  </a:extLst>
                </a:gridCol>
                <a:gridCol w="1855177">
                  <a:extLst>
                    <a:ext uri="{9D8B030D-6E8A-4147-A177-3AD203B41FA5}">
                      <a16:colId xmlns:a16="http://schemas.microsoft.com/office/drawing/2014/main" val="1956483163"/>
                    </a:ext>
                  </a:extLst>
                </a:gridCol>
                <a:gridCol w="1776046">
                  <a:extLst>
                    <a:ext uri="{9D8B030D-6E8A-4147-A177-3AD203B41FA5}">
                      <a16:colId xmlns:a16="http://schemas.microsoft.com/office/drawing/2014/main" val="2428516267"/>
                    </a:ext>
                  </a:extLst>
                </a:gridCol>
                <a:gridCol w="1784839">
                  <a:extLst>
                    <a:ext uri="{9D8B030D-6E8A-4147-A177-3AD203B41FA5}">
                      <a16:colId xmlns:a16="http://schemas.microsoft.com/office/drawing/2014/main" val="681534037"/>
                    </a:ext>
                  </a:extLst>
                </a:gridCol>
                <a:gridCol w="1817932">
                  <a:extLst>
                    <a:ext uri="{9D8B030D-6E8A-4147-A177-3AD203B41FA5}">
                      <a16:colId xmlns:a16="http://schemas.microsoft.com/office/drawing/2014/main" val="1953004030"/>
                    </a:ext>
                  </a:extLst>
                </a:gridCol>
              </a:tblGrid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Cooperative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 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researchers </a:t>
                      </a:r>
                      <a:endParaRPr kumimoji="1" lang="ja-JP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Name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Affiliation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平成角ゴシック"/>
                        </a:rPr>
                        <a:t>：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096794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1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233133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2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412720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3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882516"/>
                  </a:ext>
                </a:extLst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4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2424067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5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58545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6</a:t>
                      </a: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390811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7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097702"/>
                  </a:ext>
                </a:extLst>
              </a:tr>
              <a:tr h="715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Paragraph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8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平成角ゴシック"/>
                        <a:cs typeface="平成角ゴシック"/>
                      </a:endParaRP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平成角ゴシック"/>
                          <a:cs typeface="平成角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Yes 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・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平成角ゴシック"/>
                          <a:cs typeface="平成角ゴシック"/>
                        </a:rPr>
                        <a:t>(Required to describe the details)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72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918435"/>
      </p:ext>
    </p:extLst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5344</TotalTime>
  <Words>1545</Words>
  <Application>Microsoft Office PowerPoint</Application>
  <PresentationFormat>35mm スライド</PresentationFormat>
  <Paragraphs>410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平成角ゴシック</vt:lpstr>
      <vt:lpstr>Arial</vt:lpstr>
      <vt:lpstr>Helvetica</vt:lpstr>
      <vt:lpstr>Times</vt:lpstr>
      <vt:lpstr>新しいプレゼンテーション</vt:lpstr>
      <vt:lpstr>Declaration of conflict of interest (COI)　Page 1 / 3</vt:lpstr>
      <vt:lpstr>Declaration of conflict of interest (COI)  Page 2 / 3</vt:lpstr>
      <vt:lpstr>Declaration of conflict of interest (COI)  Page 3 /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yashima</dc:creator>
  <cp:lastModifiedBy>karasuma_464</cp:lastModifiedBy>
  <cp:revision>496</cp:revision>
  <cp:lastPrinted>2019-07-18T04:56:16Z</cp:lastPrinted>
  <dcterms:created xsi:type="dcterms:W3CDTF">1999-02-18T08:49:32Z</dcterms:created>
  <dcterms:modified xsi:type="dcterms:W3CDTF">2023-04-25T00:49:45Z</dcterms:modified>
</cp:coreProperties>
</file>